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4" r:id="rId5"/>
    <p:sldId id="259" r:id="rId6"/>
    <p:sldId id="261" r:id="rId7"/>
    <p:sldId id="262" r:id="rId8"/>
    <p:sldId id="260" r:id="rId9"/>
    <p:sldId id="263" r:id="rId10"/>
    <p:sldId id="273" r:id="rId11"/>
    <p:sldId id="276" r:id="rId12"/>
    <p:sldId id="277" r:id="rId13"/>
    <p:sldId id="278" r:id="rId14"/>
    <p:sldId id="279" r:id="rId15"/>
    <p:sldId id="270" r:id="rId16"/>
    <p:sldId id="275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B35"/>
    <a:srgbClr val="709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13A-F6A7-4C2E-AD7D-5E65007C5C73}" type="datetimeFigureOut">
              <a:rPr lang="hr-HR" smtClean="0"/>
              <a:t>23.11.2017.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766B-1688-4332-8999-7C5F309C66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787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13A-F6A7-4C2E-AD7D-5E65007C5C73}" type="datetimeFigureOut">
              <a:rPr lang="hr-HR" smtClean="0"/>
              <a:t>23.11.2017.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766B-1688-4332-8999-7C5F309C66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135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13A-F6A7-4C2E-AD7D-5E65007C5C73}" type="datetimeFigureOut">
              <a:rPr lang="hr-HR" smtClean="0"/>
              <a:t>23.11.2017.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766B-1688-4332-8999-7C5F309C66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88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13A-F6A7-4C2E-AD7D-5E65007C5C73}" type="datetimeFigureOut">
              <a:rPr lang="hr-HR" smtClean="0"/>
              <a:t>23.11.2017.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766B-1688-4332-8999-7C5F309C66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899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13A-F6A7-4C2E-AD7D-5E65007C5C73}" type="datetimeFigureOut">
              <a:rPr lang="hr-HR" smtClean="0"/>
              <a:t>23.11.2017.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766B-1688-4332-8999-7C5F309C66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769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13A-F6A7-4C2E-AD7D-5E65007C5C73}" type="datetimeFigureOut">
              <a:rPr lang="hr-HR" smtClean="0"/>
              <a:t>23.11.2017.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766B-1688-4332-8999-7C5F309C66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328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13A-F6A7-4C2E-AD7D-5E65007C5C73}" type="datetimeFigureOut">
              <a:rPr lang="hr-HR" smtClean="0"/>
              <a:t>23.11.2017.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766B-1688-4332-8999-7C5F309C66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889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13A-F6A7-4C2E-AD7D-5E65007C5C73}" type="datetimeFigureOut">
              <a:rPr lang="hr-HR" smtClean="0"/>
              <a:t>23.11.2017.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766B-1688-4332-8999-7C5F309C66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708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13A-F6A7-4C2E-AD7D-5E65007C5C73}" type="datetimeFigureOut">
              <a:rPr lang="hr-HR" smtClean="0"/>
              <a:t>23.11.2017.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766B-1688-4332-8999-7C5F309C66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627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13A-F6A7-4C2E-AD7D-5E65007C5C73}" type="datetimeFigureOut">
              <a:rPr lang="hr-HR" smtClean="0"/>
              <a:t>23.11.2017.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766B-1688-4332-8999-7C5F309C66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459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13A-F6A7-4C2E-AD7D-5E65007C5C73}" type="datetimeFigureOut">
              <a:rPr lang="hr-HR" smtClean="0"/>
              <a:t>23.11.2017.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766B-1688-4332-8999-7C5F309C66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466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6113A-F6A7-4C2E-AD7D-5E65007C5C73}" type="datetimeFigureOut">
              <a:rPr lang="hr-HR" smtClean="0"/>
              <a:t>23.11.2017.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1766B-1688-4332-8999-7C5F309C66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5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nost.hr/hr/sadrzaj/sudjelovanje/mladi/salto-youth/" TargetMode="External"/><Relationship Id="rId2" Type="http://schemas.openxmlformats.org/officeDocument/2006/relationships/hyperlink" Target="https://www.salto-youth.net/abou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mobilnost.hr/hr/sadrzaj/sudjelovanje/mladi/aktivnosti-transnacionalne-suradnje-tca-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nost.hr/hr/sadrzaj/sudjelovanje/mladi/aktivnosti-transnacionalne-suradnje-tca-/tca-detaljnije/kalendar-aktivnosti-transnacionalne-suradnje-tca-/" TargetMode="External"/><Relationship Id="rId2" Type="http://schemas.openxmlformats.org/officeDocument/2006/relationships/hyperlink" Target="&#352;TO%20JE%20SALTO-YOUTH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a_Microsoft_Word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4" y="2492896"/>
            <a:ext cx="8363272" cy="352839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Županijsko stručno vijeće 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osnovnoškolskih 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knjižničara 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OBŽ, </a:t>
            </a:r>
            <a:b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24</a:t>
            </a: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studenog 2017.</a:t>
            </a:r>
            <a:endParaRPr lang="hr-H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b="1" i="1" dirty="0" smtClean="0"/>
          </a:p>
          <a:p>
            <a:pPr marL="0" indent="0">
              <a:buNone/>
            </a:pPr>
            <a:endParaRPr lang="hr-HR" b="1" i="1" dirty="0"/>
          </a:p>
          <a:p>
            <a:pPr marL="0" indent="0" algn="r">
              <a:buNone/>
            </a:pPr>
            <a:r>
              <a:rPr lang="hr-H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Salto-Youth </a:t>
            </a:r>
          </a:p>
          <a:p>
            <a:pPr marL="0" indent="0" algn="r">
              <a:buNone/>
            </a:pPr>
            <a:r>
              <a:rPr lang="hr-H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Erasmus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aktivnosti transnacionalne suradnje: </a:t>
            </a:r>
            <a:endParaRPr lang="hr-HR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r">
              <a:buNone/>
            </a:pPr>
            <a:r>
              <a:rPr lang="hr-H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mogućnosti 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 </a:t>
            </a:r>
            <a:r>
              <a:rPr lang="hr-H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knjižničare</a:t>
            </a:r>
          </a:p>
          <a:p>
            <a:pPr marL="0" indent="0" algn="r">
              <a:buNone/>
            </a:pPr>
            <a:endParaRPr lang="hr-HR" b="1" i="1" dirty="0"/>
          </a:p>
          <a:p>
            <a:pPr marL="0" indent="0" algn="r">
              <a:buNone/>
            </a:pP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Ivana </a:t>
            </a:r>
            <a:r>
              <a:rPr lang="hr-H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Hengl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 Ana </a:t>
            </a:r>
            <a:r>
              <a:rPr lang="hr-H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Šebo</a:t>
            </a:r>
            <a:endParaRPr lang="hr-HR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hr-HR" b="1" i="1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882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51520" y="260648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600" b="1" i="1" dirty="0" err="1" smtClean="0">
                <a:solidFill>
                  <a:schemeClr val="accent1">
                    <a:lumMod val="75000"/>
                  </a:schemeClr>
                </a:solidFill>
              </a:rPr>
              <a:t>EUtopia</a:t>
            </a:r>
            <a:r>
              <a:rPr lang="hr-HR" sz="2600" b="1" i="1" dirty="0">
                <a:solidFill>
                  <a:schemeClr val="accent1">
                    <a:lumMod val="75000"/>
                  </a:schemeClr>
                </a:solidFill>
              </a:rPr>
              <a:t>? - </a:t>
            </a:r>
            <a:r>
              <a:rPr lang="hr-HR" sz="2600" b="1" i="1" dirty="0" err="1">
                <a:solidFill>
                  <a:schemeClr val="accent1">
                    <a:lumMod val="75000"/>
                  </a:schemeClr>
                </a:solidFill>
              </a:rPr>
              <a:t>Diversity</a:t>
            </a:r>
            <a:r>
              <a:rPr lang="hr-HR" sz="2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600" b="1" i="1" dirty="0" err="1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hr-HR" sz="2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600" b="1" i="1" dirty="0" err="1">
                <a:solidFill>
                  <a:schemeClr val="accent1">
                    <a:lumMod val="75000"/>
                  </a:schemeClr>
                </a:solidFill>
              </a:rPr>
              <a:t>Changing</a:t>
            </a:r>
            <a:r>
              <a:rPr lang="hr-HR" sz="2600" b="1" i="1" dirty="0">
                <a:solidFill>
                  <a:schemeClr val="accent1">
                    <a:lumMod val="75000"/>
                  </a:schemeClr>
                </a:solidFill>
              </a:rPr>
              <a:t> Europe</a:t>
            </a:r>
            <a:r>
              <a:rPr lang="hr-HR" sz="2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br>
              <a:rPr lang="hr-HR" sz="2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2600" b="1" dirty="0">
                <a:solidFill>
                  <a:schemeClr val="accent1">
                    <a:lumMod val="75000"/>
                  </a:schemeClr>
                </a:solidFill>
              </a:rPr>
              <a:t>Riga, Latvija, svibanj 2017. - 1. </a:t>
            </a:r>
            <a:r>
              <a:rPr lang="hr-HR" sz="2600" b="1" dirty="0" smtClean="0">
                <a:solidFill>
                  <a:schemeClr val="accent1">
                    <a:lumMod val="75000"/>
                  </a:schemeClr>
                </a:solidFill>
              </a:rPr>
              <a:t>dio</a:t>
            </a:r>
          </a:p>
          <a:p>
            <a:endParaRPr lang="hr-HR" sz="2600" dirty="0" smtClean="0"/>
          </a:p>
          <a:p>
            <a:pPr marL="457200" indent="-457200" algn="just">
              <a:buFontTx/>
              <a:buChar char="-"/>
            </a:pPr>
            <a:r>
              <a:rPr lang="hr-H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osposobljavanje </a:t>
            </a:r>
            <a:r>
              <a:rPr lang="hr-H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 rad s mladima latvijske NA </a:t>
            </a:r>
            <a:r>
              <a:rPr lang="hr-HR" sz="2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</a:t>
            </a:r>
            <a:r>
              <a:rPr lang="hr-H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temu </a:t>
            </a:r>
            <a:r>
              <a:rPr lang="hr-HR" sz="2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EUtopija</a:t>
            </a:r>
            <a:r>
              <a:rPr lang="hr-HR" sz="2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?: različitost(i) u Europi koja se </a:t>
            </a:r>
            <a:r>
              <a:rPr lang="hr-HR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mijenja; </a:t>
            </a:r>
            <a:endParaRPr lang="hr-HR" sz="2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hr-H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definiranje </a:t>
            </a:r>
            <a:r>
              <a:rPr lang="hr-H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širokih pojmova različitosti, ljudskih prava i rada s mladima te njihovih raznih pojavnih </a:t>
            </a:r>
            <a:r>
              <a:rPr lang="hr-H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oblika;</a:t>
            </a:r>
          </a:p>
          <a:p>
            <a:pPr marL="457200" indent="-457200" algn="just">
              <a:buFontTx/>
              <a:buChar char="-"/>
            </a:pPr>
            <a:r>
              <a:rPr lang="hr-HR" sz="2600" dirty="0" smtClean="0">
                <a:solidFill>
                  <a:srgbClr val="C00000"/>
                </a:solidFill>
              </a:rPr>
              <a:t>promjene </a:t>
            </a:r>
            <a:r>
              <a:rPr lang="hr-HR" sz="2600" dirty="0">
                <a:solidFill>
                  <a:srgbClr val="C00000"/>
                </a:solidFill>
              </a:rPr>
              <a:t>- </a:t>
            </a:r>
            <a:r>
              <a:rPr lang="hr-HR" sz="2600" dirty="0" smtClean="0">
                <a:solidFill>
                  <a:srgbClr val="C00000"/>
                </a:solidFill>
              </a:rPr>
              <a:t>političke </a:t>
            </a:r>
            <a:r>
              <a:rPr lang="hr-HR" sz="2600" dirty="0">
                <a:solidFill>
                  <a:srgbClr val="C00000"/>
                </a:solidFill>
              </a:rPr>
              <a:t>i </a:t>
            </a:r>
            <a:r>
              <a:rPr lang="hr-HR" sz="2600" dirty="0" smtClean="0">
                <a:solidFill>
                  <a:srgbClr val="C00000"/>
                </a:solidFill>
              </a:rPr>
              <a:t>socioekonomske </a:t>
            </a:r>
            <a:r>
              <a:rPr lang="hr-HR" sz="2600" dirty="0">
                <a:solidFill>
                  <a:srgbClr val="C00000"/>
                </a:solidFill>
              </a:rPr>
              <a:t>- u slici Europe koja se neprestano mijenja, kao i pitanjima tranzicije ljudi i </a:t>
            </a:r>
            <a:r>
              <a:rPr lang="hr-HR" sz="2600" dirty="0" smtClean="0">
                <a:solidFill>
                  <a:srgbClr val="C00000"/>
                </a:solidFill>
              </a:rPr>
              <a:t>vrijednosti</a:t>
            </a:r>
            <a:r>
              <a:rPr lang="hr-H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marL="457200" indent="-457200" algn="just">
              <a:buFontTx/>
              <a:buChar char="-"/>
            </a:pPr>
            <a:r>
              <a:rPr lang="hr-H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razni mediji, </a:t>
            </a:r>
            <a:r>
              <a:rPr lang="hr-H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mape, </a:t>
            </a:r>
            <a:r>
              <a:rPr lang="hr-H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diskusije, radionice, studijski posjet…</a:t>
            </a:r>
          </a:p>
          <a:p>
            <a:pPr marL="457200" indent="-457200" algn="just">
              <a:buFontTx/>
              <a:buChar char="-"/>
            </a:pPr>
            <a:r>
              <a:rPr lang="hr-H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samostalno</a:t>
            </a:r>
            <a:r>
              <a:rPr lang="hr-H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ali </a:t>
            </a:r>
            <a:r>
              <a:rPr lang="hr-H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uz </a:t>
            </a:r>
            <a:r>
              <a:rPr lang="hr-H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potporu sudionika i mentora, </a:t>
            </a:r>
            <a:r>
              <a:rPr lang="hr-HR" sz="2600" dirty="0" smtClean="0">
                <a:solidFill>
                  <a:srgbClr val="C00000"/>
                </a:solidFill>
              </a:rPr>
              <a:t>razvoj projektne ideje i njezinog akcijskog plana.</a:t>
            </a:r>
            <a:endParaRPr lang="hr-HR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29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22" y="-387424"/>
            <a:ext cx="4262498" cy="421261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431416" cy="78934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17" y="2363679"/>
            <a:ext cx="3712583" cy="449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88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251520" y="-1049149"/>
            <a:ext cx="8424936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sz="2600" b="1" i="1" dirty="0" err="1" smtClean="0">
                <a:solidFill>
                  <a:schemeClr val="accent1">
                    <a:lumMod val="75000"/>
                  </a:schemeClr>
                </a:solidFill>
              </a:rPr>
              <a:t>EUtopia</a:t>
            </a:r>
            <a:r>
              <a:rPr lang="hr-HR" sz="2600" b="1" i="1" dirty="0">
                <a:solidFill>
                  <a:schemeClr val="accent1">
                    <a:lumMod val="75000"/>
                  </a:schemeClr>
                </a:solidFill>
              </a:rPr>
              <a:t>? - </a:t>
            </a:r>
            <a:r>
              <a:rPr lang="hr-HR" sz="2600" b="1" i="1" dirty="0" err="1">
                <a:solidFill>
                  <a:schemeClr val="accent1">
                    <a:lumMod val="75000"/>
                  </a:schemeClr>
                </a:solidFill>
              </a:rPr>
              <a:t>Diversity</a:t>
            </a:r>
            <a:r>
              <a:rPr lang="hr-HR" sz="2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600" b="1" i="1" dirty="0" err="1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hr-HR" sz="2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600" b="1" i="1" dirty="0" err="1">
                <a:solidFill>
                  <a:schemeClr val="accent1">
                    <a:lumMod val="75000"/>
                  </a:schemeClr>
                </a:solidFill>
              </a:rPr>
              <a:t>Changing</a:t>
            </a:r>
            <a:r>
              <a:rPr lang="hr-HR" sz="2600" b="1" i="1" dirty="0">
                <a:solidFill>
                  <a:schemeClr val="accent1">
                    <a:lumMod val="75000"/>
                  </a:schemeClr>
                </a:solidFill>
              </a:rPr>
              <a:t> Europe</a:t>
            </a:r>
            <a:r>
              <a:rPr lang="hr-HR" sz="2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hr-HR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600" b="1" dirty="0" smtClean="0">
                <a:solidFill>
                  <a:schemeClr val="accent1">
                    <a:lumMod val="75000"/>
                  </a:schemeClr>
                </a:solidFill>
              </a:rPr>
              <a:t>Sarajevo, BiH, rujan </a:t>
            </a:r>
            <a:r>
              <a:rPr lang="hr-HR" sz="2600" b="1" dirty="0">
                <a:solidFill>
                  <a:schemeClr val="accent1">
                    <a:lumMod val="75000"/>
                  </a:schemeClr>
                </a:solidFill>
              </a:rPr>
              <a:t>2017</a:t>
            </a:r>
            <a:r>
              <a:rPr lang="hr-HR" sz="2600" b="1" dirty="0" smtClean="0">
                <a:solidFill>
                  <a:schemeClr val="accent1">
                    <a:lumMod val="75000"/>
                  </a:schemeClr>
                </a:solidFill>
              </a:rPr>
              <a:t>. - 2. dio</a:t>
            </a:r>
            <a:r>
              <a:rPr lang="hr-HR" dirty="0"/>
              <a:t/>
            </a:r>
            <a:br>
              <a:rPr lang="hr-HR" dirty="0"/>
            </a:br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hr-H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proširivanje </a:t>
            </a:r>
            <a:r>
              <a:rPr lang="hr-H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spoznaja o pojmovima različitosti, ljudskih prava i rada s mladima te njihovih raznih pojavnih oblika </a:t>
            </a:r>
            <a:r>
              <a:rPr lang="hr-H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hr-HR" sz="2600" dirty="0" smtClean="0">
                <a:solidFill>
                  <a:srgbClr val="C00000"/>
                </a:solidFill>
              </a:rPr>
              <a:t>kulturalno prisvajanje-asimilacija-integracija-</a:t>
            </a:r>
            <a:r>
              <a:rPr lang="hr-HR" sz="2600" dirty="0" err="1" smtClean="0">
                <a:solidFill>
                  <a:srgbClr val="C00000"/>
                </a:solidFill>
              </a:rPr>
              <a:t>inkluzija</a:t>
            </a:r>
            <a:r>
              <a:rPr lang="hr-H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itd</a:t>
            </a:r>
            <a:r>
              <a:rPr lang="hr-H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.); </a:t>
            </a:r>
            <a:endParaRPr lang="hr-HR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hr-H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razumijevanje </a:t>
            </a:r>
            <a:r>
              <a:rPr lang="hr-H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potreba mladih koje nose različitost i dodir </a:t>
            </a:r>
            <a:r>
              <a:rPr lang="hr-H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kultura; </a:t>
            </a:r>
            <a:endParaRPr lang="hr-HR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hr-H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radni </a:t>
            </a:r>
            <a:r>
              <a:rPr lang="hr-H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posjet lokalnom centru za mlade u podijeljenom srcu </a:t>
            </a:r>
            <a:r>
              <a:rPr lang="hr-H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Bosne;</a:t>
            </a:r>
            <a:endParaRPr lang="hr-HR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hr-H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vrednovanje projektne ideje i realizacije </a:t>
            </a:r>
            <a:r>
              <a:rPr lang="hr-H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koja je bila ljetni praktični nastavak proljetne teorijske </a:t>
            </a:r>
            <a:r>
              <a:rPr lang="hr-H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podloge - </a:t>
            </a:r>
            <a:r>
              <a:rPr lang="hr-HR" sz="2600" dirty="0" smtClean="0">
                <a:solidFill>
                  <a:srgbClr val="C00000"/>
                </a:solidFill>
              </a:rPr>
              <a:t>najbolje se vidjela </a:t>
            </a:r>
            <a:r>
              <a:rPr lang="hr-HR" sz="2600" dirty="0">
                <a:solidFill>
                  <a:srgbClr val="C00000"/>
                </a:solidFill>
              </a:rPr>
              <a:t>šarolikost oblika rada s </a:t>
            </a:r>
            <a:r>
              <a:rPr lang="hr-HR" sz="2600" dirty="0" smtClean="0">
                <a:solidFill>
                  <a:srgbClr val="C00000"/>
                </a:solidFill>
              </a:rPr>
              <a:t>mladima!</a:t>
            </a:r>
          </a:p>
          <a:p>
            <a:pPr marL="342900" indent="-342900" algn="just">
              <a:buFontTx/>
              <a:buChar char="-"/>
            </a:pPr>
            <a:r>
              <a:rPr lang="hr-H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predstavljeni </a:t>
            </a:r>
            <a:r>
              <a:rPr lang="hr-HR" sz="2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Erasmus</a:t>
            </a:r>
            <a:r>
              <a:rPr lang="hr-H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te </a:t>
            </a:r>
            <a:r>
              <a:rPr lang="hr-H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alati i </a:t>
            </a:r>
            <a:r>
              <a:rPr lang="hr-H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izvori </a:t>
            </a:r>
            <a:r>
              <a:rPr lang="hr-H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koji </a:t>
            </a:r>
            <a:r>
              <a:rPr lang="hr-H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 mu online potpora. </a:t>
            </a:r>
          </a:p>
        </p:txBody>
      </p:sp>
    </p:spTree>
    <p:extLst>
      <p:ext uri="{BB962C8B-B14F-4D97-AF65-F5344CB8AC3E}">
        <p14:creationId xmlns:p14="http://schemas.microsoft.com/office/powerpoint/2010/main" val="3977508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4564"/>
            <a:ext cx="4644008" cy="6858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9" y="0"/>
            <a:ext cx="5220072" cy="400506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429000"/>
            <a:ext cx="52200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53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4000" b="1" dirty="0" smtClean="0">
                <a:solidFill>
                  <a:schemeClr val="accent1">
                    <a:lumMod val="75000"/>
                  </a:schemeClr>
                </a:solidFill>
              </a:rPr>
              <a:t>Zanimljivi zaključci!</a:t>
            </a:r>
            <a:br>
              <a:rPr lang="hr-HR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2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koncept preživljavanja društvene komunikacije D.I.</a:t>
            </a:r>
            <a:r>
              <a:rPr lang="hr-HR" sz="2900" b="1" dirty="0" smtClean="0">
                <a:solidFill>
                  <a:srgbClr val="C00000"/>
                </a:solidFill>
              </a:rPr>
              <a:t>V.</a:t>
            </a:r>
            <a:r>
              <a:rPr lang="hr-HR" sz="2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E.</a:t>
            </a:r>
            <a:br>
              <a:rPr lang="hr-HR" sz="2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dirty="0" err="1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hr-HR" sz="29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escribe</a:t>
            </a:r>
            <a:r>
              <a:rPr lang="hr-HR" sz="29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hr-HR" sz="2900" dirty="0" smtClean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– </a:t>
            </a:r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hr-HR" sz="2900" dirty="0" smtClean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nterpret</a:t>
            </a:r>
            <a:r>
              <a:rPr lang="hr-HR" sz="29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– </a:t>
            </a:r>
            <a:r>
              <a:rPr lang="hr-HR" dirty="0" err="1" smtClean="0">
                <a:solidFill>
                  <a:srgbClr val="C00000"/>
                </a:solidFill>
              </a:rPr>
              <a:t>V</a:t>
            </a:r>
            <a:r>
              <a:rPr lang="hr-HR" sz="2900" dirty="0" err="1" smtClean="0">
                <a:solidFill>
                  <a:srgbClr val="C00000"/>
                </a:solidFill>
                <a:cs typeface="Calibri" panose="020F0502020204030204" pitchFamily="34" charset="0"/>
              </a:rPr>
              <a:t>erify</a:t>
            </a:r>
            <a:r>
              <a:rPr lang="hr-HR" sz="2900" dirty="0" smtClean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hr-HR" sz="29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–</a:t>
            </a:r>
            <a:r>
              <a:rPr lang="hr-HR" sz="2900" dirty="0" smtClean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hr-HR" dirty="0" err="1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hr-HR" sz="2900" dirty="0" err="1" smtClean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valuate</a:t>
            </a:r>
            <a:r>
              <a:rPr lang="hr-HR" sz="29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sz="29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29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sz="29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2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koncept ledenjaka različitosti i površinske vidljivost</a:t>
            </a:r>
            <a:endParaRPr lang="hr-HR" sz="2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08920"/>
            <a:ext cx="4186808" cy="381642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404279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23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solidFill>
                  <a:schemeClr val="accent1">
                    <a:lumMod val="75000"/>
                  </a:schemeClr>
                </a:solidFill>
              </a:rPr>
              <a:t>Razumijevanje (su)odnosa…</a:t>
            </a:r>
            <a:endParaRPr lang="hr-H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4000" dirty="0">
                <a:solidFill>
                  <a:schemeClr val="accent4">
                    <a:lumMod val="50000"/>
                  </a:schemeClr>
                </a:solidFill>
              </a:rPr>
              <a:t>m</a:t>
            </a:r>
            <a:r>
              <a:rPr lang="hr-HR" sz="4000" dirty="0" smtClean="0">
                <a:solidFill>
                  <a:schemeClr val="accent4">
                    <a:lumMod val="50000"/>
                  </a:schemeClr>
                </a:solidFill>
              </a:rPr>
              <a:t>ultikulturalnost vs. </a:t>
            </a:r>
            <a:r>
              <a:rPr lang="hr-HR" sz="4000" dirty="0" err="1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hr-HR" sz="4000" dirty="0" err="1" smtClean="0">
                <a:solidFill>
                  <a:schemeClr val="accent4">
                    <a:lumMod val="50000"/>
                  </a:schemeClr>
                </a:solidFill>
              </a:rPr>
              <a:t>nterkulturalnost</a:t>
            </a:r>
            <a:endParaRPr lang="hr-HR" sz="4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hr-HR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4000" dirty="0" err="1" smtClean="0">
                <a:solidFill>
                  <a:schemeClr val="accent4">
                    <a:lumMod val="75000"/>
                  </a:schemeClr>
                </a:solidFill>
              </a:rPr>
              <a:t>inkluzija</a:t>
            </a:r>
            <a:r>
              <a:rPr lang="hr-HR" sz="4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sz="4000" dirty="0" smtClean="0">
                <a:solidFill>
                  <a:schemeClr val="accent4">
                    <a:lumMod val="75000"/>
                  </a:schemeClr>
                </a:solidFill>
              </a:rPr>
              <a:t>vs. </a:t>
            </a:r>
            <a:r>
              <a:rPr lang="hr-HR" sz="4000" dirty="0" smtClean="0">
                <a:solidFill>
                  <a:schemeClr val="accent4">
                    <a:lumMod val="75000"/>
                  </a:schemeClr>
                </a:solidFill>
              </a:rPr>
              <a:t>integracija</a:t>
            </a:r>
          </a:p>
          <a:p>
            <a:pPr marL="0" indent="0" algn="ctr">
              <a:buNone/>
            </a:pPr>
            <a:endParaRPr lang="hr-HR" sz="4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</a:t>
            </a:r>
            <a:r>
              <a:rPr lang="hr-HR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ultura vs. identitet</a:t>
            </a:r>
            <a:endParaRPr lang="hr-HR" sz="40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hr-HR" sz="4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različitost </a:t>
            </a:r>
            <a:r>
              <a:rPr lang="hr-H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vs. </a:t>
            </a:r>
            <a:r>
              <a:rPr lang="hr-H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individualnost</a:t>
            </a:r>
            <a:endParaRPr lang="hr-HR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17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22764"/>
            <a:ext cx="2638425" cy="416242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00097" y="3303977"/>
            <a:ext cx="4251016" cy="1433768"/>
          </a:xfrm>
        </p:spPr>
        <p:txBody>
          <a:bodyPr>
            <a:normAutofit fontScale="90000"/>
          </a:bodyPr>
          <a:lstStyle/>
          <a:p>
            <a:pPr algn="r"/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Hvala na pažnji!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568952" cy="1800200"/>
          </a:xfrm>
        </p:spPr>
        <p:txBody>
          <a:bodyPr>
            <a:normAutofit/>
          </a:bodyPr>
          <a:lstStyle/>
          <a:p>
            <a:pPr algn="just"/>
            <a:r>
              <a:rPr lang="hr-HR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Otvorene smo za pitanja pod stankom </a:t>
            </a:r>
            <a:r>
              <a:rPr lang="hr-H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</a:t>
            </a:r>
            <a:endParaRPr lang="hr-H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97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1628801"/>
            <a:ext cx="5326360" cy="1368151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</a:rPr>
              <a:t>ŠTO JE SALTO-YOUTH?</a:t>
            </a:r>
            <a:endParaRPr lang="hr-H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068961"/>
            <a:ext cx="7344816" cy="295232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r-HR" sz="3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SALTO (Support, Advanced Learning and Training Opportunities) je mreža osam resursnih centara </a:t>
            </a:r>
            <a:r>
              <a:rPr lang="hr-HR" sz="3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koji </a:t>
            </a:r>
            <a:r>
              <a:rPr lang="hr-HR" sz="3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rade na europskim prioritetnim područjima unutar područja mladih putem platforme </a:t>
            </a:r>
            <a:r>
              <a:rPr lang="hr-HR" sz="3400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Salto-youth.net</a:t>
            </a:r>
            <a:r>
              <a:rPr lang="hr-HR" sz="3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/>
            <a:endParaRPr lang="hr-HR" sz="3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hr-HR" sz="3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VIŠE NA:</a:t>
            </a:r>
            <a:endParaRPr lang="hr-HR" sz="3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hr-HR" sz="3400" dirty="0" smtClean="0">
                <a:hlinkClick r:id="rId3"/>
              </a:rPr>
              <a:t>http</a:t>
            </a:r>
            <a:r>
              <a:rPr lang="hr-HR" sz="3400" dirty="0">
                <a:hlinkClick r:id="rId3"/>
              </a:rPr>
              <a:t>://www.mobilnost.hr/hr/sadrzaj/sudjelovanje/mladi/salto-youth/</a:t>
            </a:r>
            <a:endParaRPr lang="hr-HR" sz="3400" dirty="0"/>
          </a:p>
          <a:p>
            <a:pPr algn="just"/>
            <a:endParaRPr lang="hr-HR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468052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4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2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SALTO</a:t>
            </a:r>
            <a:r>
              <a:rPr lang="vi-VN" sz="2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nudi mogućnost sudjelovanja na međunarodnim osposobljavanjima u organizaciji nacionalnih agencija koje provode program Erasmus+: Mladi na djelu pod nazivom </a:t>
            </a:r>
            <a:r>
              <a:rPr lang="vi-VN" sz="2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Aktivnosti transnacionalne </a:t>
            </a:r>
            <a:r>
              <a:rPr lang="vi-VN" sz="2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suradnje</a:t>
            </a:r>
            <a:r>
              <a:rPr lang="hr-HR" sz="2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2600" i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hr-HR" sz="26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hr-HR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 </a:t>
            </a:r>
            <a:r>
              <a:rPr lang="vi-VN" sz="2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oglašava osposobljavanja organizacija koje provode projekte financirane od nacionalnih agencija za Ključnu aktivnost 1 – Mobilnost osoba koje rade s mladima.</a:t>
            </a:r>
            <a:endParaRPr lang="hr-HR" sz="26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655">
            <a:off x="192555" y="454015"/>
            <a:ext cx="4028104" cy="192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0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Agencija za mobilnost i programe Europske unije omogućuje sudjelovanje u pojedinim aktivnostima objavljenim na stranici </a:t>
            </a:r>
            <a:r>
              <a:rPr lang="hr-HR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 action="ppaction://hlinkpres?slideindex=1&amp;slidetitle="/>
              </a:rPr>
              <a:t>Salto-youth.net</a:t>
            </a:r>
            <a:r>
              <a:rPr lang="hr-HR" sz="2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 koji su unaprijed dogovoreni na temelju prioriteta i proračuna kojim Agencija raspolaže.  </a:t>
            </a:r>
            <a:endParaRPr lang="hr-HR" sz="2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endParaRPr lang="hr-HR" sz="2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Važno je znati da Agencija za mobilnost i programe Europske unije sudjeluje samo u Aktivnostima transnacionalne suradnje, i to samo u osposobljavanjima objavljenima u ovoj </a:t>
            </a:r>
            <a:r>
              <a:rPr lang="hr-HR" sz="2600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tablici</a:t>
            </a:r>
            <a:r>
              <a:rPr lang="hr-HR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hr-H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r-H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hr-HR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0648"/>
            <a:ext cx="613102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2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hr-HR" sz="2700" dirty="0" smtClean="0"/>
              <a:t/>
            </a:r>
            <a:br>
              <a:rPr lang="hr-HR" sz="2700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165923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847643"/>
              </p:ext>
            </p:extLst>
          </p:nvPr>
        </p:nvGraphicFramePr>
        <p:xfrm>
          <a:off x="0" y="0"/>
          <a:ext cx="9144000" cy="7245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3" imgW="8020016" imgH="5667355" progId="AcroExch.Document.DC">
                  <p:embed/>
                </p:oleObj>
              </mc:Choice>
              <mc:Fallback>
                <p:oleObj name="Acrobat Document" r:id="rId3" imgW="8020016" imgH="56673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7245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465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3704">
            <a:off x="5152371" y="2090422"/>
            <a:ext cx="3801623" cy="168851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 anchor="t">
            <a:normAutofit fontScale="90000"/>
          </a:bodyPr>
          <a:lstStyle/>
          <a:p>
            <a:pPr algn="l"/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KAKO SE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PRIJAVITI?</a:t>
            </a:r>
            <a:r>
              <a:rPr lang="hr-HR" sz="31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Potrebno </a:t>
            </a:r>
            <a: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registrirati se i ispuniti kratki upitnik za seminar na koji se </a:t>
            </a:r>
            <a: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prijavljujemo, forma motivacijskog pisma.</a:t>
            </a:r>
            <a:r>
              <a:rPr lang="hr-HR" sz="3100" dirty="0" smtClean="0">
                <a:solidFill>
                  <a:schemeClr val="accent1"/>
                </a:solidFill>
              </a:rPr>
              <a:t/>
            </a:r>
            <a:br>
              <a:rPr lang="hr-HR" sz="3100" dirty="0" smtClean="0">
                <a:solidFill>
                  <a:schemeClr val="accent1"/>
                </a:solidFill>
              </a:rPr>
            </a:br>
            <a:r>
              <a:rPr lang="hr-HR" sz="3100" dirty="0" smtClean="0">
                <a:solidFill>
                  <a:schemeClr val="accent1"/>
                </a:solidFill>
              </a:rPr>
              <a:t/>
            </a:r>
            <a:br>
              <a:rPr lang="hr-HR" sz="3100" dirty="0" smtClean="0">
                <a:solidFill>
                  <a:schemeClr val="accent1"/>
                </a:solidFill>
              </a:rPr>
            </a:b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ZAŠTO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SE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PRIJAVITI?</a:t>
            </a:r>
            <a:r>
              <a:rPr lang="hr-HR" sz="31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samostalno;</a:t>
            </a:r>
            <a: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kratko vrijeme prijave i </a:t>
            </a:r>
            <a: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realizacije;</a:t>
            </a:r>
            <a: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veći broj sudionika iz različitih </a:t>
            </a:r>
            <a: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zemalja;</a:t>
            </a:r>
            <a: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sudionici nisu samo iz školskog sustava  </a:t>
            </a:r>
            <a:br>
              <a:rPr lang="hr-HR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(široka definicija </a:t>
            </a:r>
            <a:r>
              <a:rPr lang="hr-HR" sz="2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Youth </a:t>
            </a:r>
            <a:r>
              <a:rPr lang="hr-HR" sz="2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workers</a:t>
            </a:r>
            <a: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);</a:t>
            </a:r>
            <a:b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potencijalni partneri</a:t>
            </a:r>
            <a: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  <a:b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seminari se </a:t>
            </a:r>
            <a: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bave: građanski odgoj, </a:t>
            </a:r>
            <a: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IKT i </a:t>
            </a:r>
            <a:r>
              <a:rPr lang="hr-HR" sz="2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STEaM</a:t>
            </a:r>
            <a: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područja, </a:t>
            </a:r>
            <a: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uvodni E+ </a:t>
            </a:r>
            <a: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seminari, komunikacija, poduzetništvo…</a:t>
            </a:r>
            <a: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2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građanske, digitalne, jezične kompetencije!!!</a:t>
            </a:r>
            <a:r>
              <a:rPr lang="hr-HR" sz="4000" dirty="0">
                <a:solidFill>
                  <a:schemeClr val="accent1"/>
                </a:solidFill>
              </a:rPr>
              <a:t/>
            </a:r>
            <a:br>
              <a:rPr lang="hr-HR" sz="4000" dirty="0">
                <a:solidFill>
                  <a:schemeClr val="accent1"/>
                </a:solidFill>
              </a:rPr>
            </a:br>
            <a:r>
              <a:rPr lang="hr-HR" sz="4000" dirty="0" smtClean="0">
                <a:solidFill>
                  <a:schemeClr val="accent1"/>
                </a:solidFill>
              </a:rPr>
              <a:t> </a:t>
            </a:r>
            <a:br>
              <a:rPr lang="hr-HR" sz="4000" dirty="0" smtClean="0">
                <a:solidFill>
                  <a:schemeClr val="accent1"/>
                </a:solidFill>
              </a:rPr>
            </a:br>
            <a:r>
              <a:rPr lang="hr-HR" b="1" dirty="0">
                <a:solidFill>
                  <a:schemeClr val="accent1"/>
                </a:solidFill>
              </a:rPr>
              <a:t/>
            </a:r>
            <a:br>
              <a:rPr lang="hr-HR" b="1" dirty="0">
                <a:solidFill>
                  <a:schemeClr val="accent1"/>
                </a:solidFill>
              </a:rPr>
            </a:br>
            <a:r>
              <a:rPr lang="hr-HR" sz="3100" dirty="0" smtClean="0">
                <a:solidFill>
                  <a:schemeClr val="accent1"/>
                </a:solidFill>
              </a:rPr>
              <a:t/>
            </a:r>
            <a:br>
              <a:rPr lang="hr-HR" sz="3100" dirty="0" smtClean="0">
                <a:solidFill>
                  <a:schemeClr val="accent1"/>
                </a:solidFill>
              </a:rPr>
            </a:br>
            <a:r>
              <a:rPr lang="hr-HR" sz="3100" dirty="0" smtClean="0">
                <a:solidFill>
                  <a:schemeClr val="accent1"/>
                </a:solidFill>
              </a:rPr>
              <a:t> </a:t>
            </a:r>
            <a:endParaRPr lang="hr-HR" sz="31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70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6336704" cy="1143000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solidFill>
                  <a:schemeClr val="accent1">
                    <a:lumMod val="75000"/>
                  </a:schemeClr>
                </a:solidFill>
              </a:rPr>
              <a:t>MATERIJALNA SREDSTVA:</a:t>
            </a:r>
            <a:endParaRPr lang="hr-H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7992888" cy="44973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vi-VN" sz="2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većini slučajeva agencija organizator financira troškove hrane i smještaja u potpunosti, a Agencija za mobilnost i programe Europske unije sufinancira putne troškove, i to prema sljedećim pravilima</a:t>
            </a:r>
            <a:r>
              <a:rPr lang="vi-VN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26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hr-HR" sz="2600" i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vi-VN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vi-VN" sz="2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nacionalne aktivnosti - ako ukupni trošak puta u slučaju korištenja javnog prijevoza iznosi manje od 100 kuna, korisnik je dužan pokriti trošak u potpunosti. Ako je iznos veći, pokriva se 80 posto troškova.</a:t>
            </a:r>
          </a:p>
          <a:p>
            <a:pPr marL="0" indent="0" algn="just">
              <a:buNone/>
            </a:pPr>
            <a:endParaRPr lang="hr-HR" sz="2600" i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vi-VN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vi-VN" sz="2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međunarodne aktivnosti - Agencija će refundirati ukupni trošak puta umanjen za 450 kuna.</a:t>
            </a:r>
          </a:p>
        </p:txBody>
      </p:sp>
    </p:spTree>
    <p:extLst>
      <p:ext uri="{BB962C8B-B14F-4D97-AF65-F5344CB8AC3E}">
        <p14:creationId xmlns:p14="http://schemas.microsoft.com/office/powerpoint/2010/main" val="14486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32655"/>
            <a:ext cx="9144000" cy="5760641"/>
          </a:xfrm>
        </p:spPr>
        <p:txBody>
          <a:bodyPr anchor="t">
            <a:normAutofit/>
          </a:bodyPr>
          <a:lstStyle/>
          <a:p>
            <a:pPr algn="l"/>
            <a:r>
              <a:rPr lang="hr-HR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r>
              <a:rPr lang="hr-HR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4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 </a:t>
            </a:r>
            <a:r>
              <a:rPr lang="hr-HR" sz="4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reject, do you? 2.0 </a:t>
            </a:r>
            <a:r>
              <a:rPr lang="hr-HR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(Mollina, </a:t>
            </a:r>
            <a:r>
              <a:rPr lang="hr-HR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Španjolska</a:t>
            </a:r>
            <a:r>
              <a:rPr lang="hr-HR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  <a:r>
              <a:rPr lang="hr-HR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hr-HR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hr-HR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hr-HR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hr-HR" sz="3200" dirty="0">
                <a:solidFill>
                  <a:srgbClr val="FF0000"/>
                </a:solidFill>
              </a:rPr>
              <a:t/>
            </a:r>
            <a:br>
              <a:rPr lang="hr-HR" sz="3200" dirty="0">
                <a:solidFill>
                  <a:srgbClr val="FF0000"/>
                </a:solidFill>
              </a:rPr>
            </a:br>
            <a:r>
              <a:rPr lang="hr-HR" sz="3200" dirty="0" smtClean="0">
                <a:solidFill>
                  <a:srgbClr val="FF0000"/>
                </a:solidFill>
              </a:rPr>
              <a:t/>
            </a:r>
            <a:br>
              <a:rPr lang="hr-HR" sz="3200" dirty="0" smtClean="0">
                <a:solidFill>
                  <a:srgbClr val="FF0000"/>
                </a:solidFill>
              </a:rPr>
            </a:br>
            <a:r>
              <a:rPr lang="hr-HR" sz="3200" dirty="0">
                <a:solidFill>
                  <a:srgbClr val="FF0000"/>
                </a:solidFill>
              </a:rPr>
              <a:t/>
            </a:r>
            <a:br>
              <a:rPr lang="hr-HR" sz="3200" dirty="0">
                <a:solidFill>
                  <a:srgbClr val="FF0000"/>
                </a:solidFill>
              </a:rPr>
            </a:br>
            <a:endParaRPr lang="hr-HR" sz="3200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777652"/>
              </p:ext>
            </p:extLst>
          </p:nvPr>
        </p:nvGraphicFramePr>
        <p:xfrm>
          <a:off x="395536" y="1340768"/>
          <a:ext cx="8640960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Document" r:id="rId3" imgW="9457211" imgH="4419029" progId="Word.Document.12">
                  <p:embed/>
                </p:oleObj>
              </mc:Choice>
              <mc:Fallback>
                <p:oleObj name="Document" r:id="rId3" imgW="9457211" imgH="44190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340768"/>
                        <a:ext cx="8640960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84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5373216"/>
            <a:ext cx="7848872" cy="720080"/>
          </a:xfrm>
        </p:spPr>
        <p:txBody>
          <a:bodyPr>
            <a:noAutofit/>
          </a:bodyPr>
          <a:lstStyle/>
          <a:p>
            <a:r>
              <a:rPr lang="hr-H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Sudionici seminara sa simbolom koji su sami izradili!</a:t>
            </a:r>
            <a:endParaRPr lang="hr-HR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r="5674"/>
          <a:stretch>
            <a:fillRect/>
          </a:stretch>
        </p:blipFill>
        <p:spPr>
          <a:xfrm>
            <a:off x="719573" y="620688"/>
            <a:ext cx="7740860" cy="46085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259">
            <a:off x="6823803" y="4437890"/>
            <a:ext cx="2194868" cy="118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20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273</Words>
  <Application>Microsoft Office PowerPoint</Application>
  <PresentationFormat>Prikaz na zaslonu (4:3)</PresentationFormat>
  <Paragraphs>62</Paragraphs>
  <Slides>16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2</vt:i4>
      </vt:variant>
      <vt:variant>
        <vt:lpstr>Naslovi slajdova</vt:lpstr>
      </vt:variant>
      <vt:variant>
        <vt:i4>16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Acrobat Document</vt:lpstr>
      <vt:lpstr>Document</vt:lpstr>
      <vt:lpstr>Županijsko stručno vijeće osnovnoškolskih knjižničara OBŽ,  24. studenog 2017.</vt:lpstr>
      <vt:lpstr>ŠTO JE SALTO-YOUTH?</vt:lpstr>
      <vt:lpstr>PowerPoint prezentacija</vt:lpstr>
      <vt:lpstr>PowerPoint prezentacija</vt:lpstr>
      <vt:lpstr>  </vt:lpstr>
      <vt:lpstr>KAKO SE PRIJAVITI? Potrebno je registrirati se i ispuniti kratki upitnik za seminar na koji se prijavljujemo, forma motivacijskog pisma.  ZAŠTO SE PRIJAVITI? - samostalno; - kratko vrijeme prijave i realizacije; - veći broj sudionika iz različitih zemalja; - sudionici nisu samo iz školskog sustava   (široka definicija Youth workers); - potencijalni partneri; - seminari se bave: građanski odgoj, IKT i STEaM područja, uvodni E+ seminari, komunikacija, poduzetništvo… - građanske, digitalne, jezične kompetencije!!!      </vt:lpstr>
      <vt:lpstr>MATERIJALNA SREDSTVA:</vt:lpstr>
      <vt:lpstr>   I reject, do you? 2.0 (Mollina, Španjolska)     </vt:lpstr>
      <vt:lpstr>Sudionici seminara sa simbolom koji su sami izradili!</vt:lpstr>
      <vt:lpstr>PowerPoint prezentacija</vt:lpstr>
      <vt:lpstr>PowerPoint prezentacija</vt:lpstr>
      <vt:lpstr>PowerPoint prezentacija</vt:lpstr>
      <vt:lpstr>PowerPoint prezentacija</vt:lpstr>
      <vt:lpstr> Zanimljivi zaključci! koncept preživljavanja društvene komunikacije D.I.V.E. Describe – Interpret – Verify – Evaluate  koncept ledenjaka različitosti i površinske vidljivost</vt:lpstr>
      <vt:lpstr>Razumijevanje (su)odnosa…</vt:lpstr>
      <vt:lpstr>   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ŠTO JE SALTO-YOUTH?</dc:title>
  <dc:creator>knjiznica</dc:creator>
  <cp:lastModifiedBy>Korisnik</cp:lastModifiedBy>
  <cp:revision>42</cp:revision>
  <dcterms:created xsi:type="dcterms:W3CDTF">2017-11-03T08:07:30Z</dcterms:created>
  <dcterms:modified xsi:type="dcterms:W3CDTF">2017-11-23T13:06:07Z</dcterms:modified>
</cp:coreProperties>
</file>